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57" r:id="rId3"/>
    <p:sldId id="280" r:id="rId4"/>
    <p:sldId id="273" r:id="rId5"/>
    <p:sldId id="274" r:id="rId6"/>
    <p:sldId id="290" r:id="rId7"/>
    <p:sldId id="291" r:id="rId8"/>
    <p:sldId id="292" r:id="rId9"/>
    <p:sldId id="275" r:id="rId10"/>
    <p:sldId id="293" r:id="rId11"/>
    <p:sldId id="28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5" r:id="rId20"/>
    <p:sldId id="276" r:id="rId21"/>
    <p:sldId id="278" r:id="rId22"/>
    <p:sldId id="279" r:id="rId23"/>
    <p:sldId id="277" r:id="rId24"/>
    <p:sldId id="272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>
        <p:scale>
          <a:sx n="120" d="100"/>
          <a:sy n="120" d="100"/>
        </p:scale>
        <p:origin x="73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3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08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1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6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0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69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05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05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8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41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CA46-937E-9842-A93B-24C71CBA30DF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A4AD-1329-A342-8461-BD106DB48D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86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85800" y="39220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Raleway Light" panose="020B0403030101060003" pitchFamily="34" charset="77"/>
              </a:rPr>
              <a:t>CHOIX TYPOGRAPHIQUE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5BA30-2BEE-B605-040B-5433C5BB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649" y="244359"/>
            <a:ext cx="4412701" cy="44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30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98" y="2130425"/>
            <a:ext cx="8617016" cy="2868675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 2 - La typo comme identité</a:t>
            </a:r>
          </a:p>
        </p:txBody>
      </p:sp>
    </p:spTree>
    <p:extLst>
      <p:ext uri="{BB962C8B-B14F-4D97-AF65-F5344CB8AC3E}">
        <p14:creationId xmlns:p14="http://schemas.microsoft.com/office/powerpoint/2010/main" val="69862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tp://www.1jour1pub.com/wp-content/uploads/2013/10/Pub-Volkswagen-Bus-777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89" y="43442"/>
            <a:ext cx="5170811" cy="68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tp://www.graphiste-webdesigner.fr/design_graphique/wp-content/gallery/futura/1963_beetle-coccinelle-v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5" y="1415157"/>
            <a:ext cx="2906785" cy="40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51" y="-2365585"/>
            <a:ext cx="8126164" cy="793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3585" y="2314882"/>
            <a:ext cx="9729654" cy="56918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31" y="3869275"/>
            <a:ext cx="8862992" cy="39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2" y="0"/>
            <a:ext cx="702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2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8" y="0"/>
            <a:ext cx="702056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4464" y="6120245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Johnston – Métro </a:t>
            </a:r>
            <a:r>
              <a:rPr lang="fr-FR"/>
              <a:t>de Londres</a:t>
            </a:r>
          </a:p>
        </p:txBody>
      </p:sp>
    </p:spTree>
    <p:extLst>
      <p:ext uri="{BB962C8B-B14F-4D97-AF65-F5344CB8AC3E}">
        <p14:creationId xmlns:p14="http://schemas.microsoft.com/office/powerpoint/2010/main" val="145948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3800"/>
            <a:ext cx="7620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93800"/>
            <a:ext cx="7727374" cy="45205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4464" y="6120245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Helvetica</a:t>
            </a:r>
            <a:r>
              <a:rPr lang="fr-FR" dirty="0"/>
              <a:t> – Métro de NYC</a:t>
            </a:r>
          </a:p>
        </p:txBody>
      </p:sp>
    </p:spTree>
    <p:extLst>
      <p:ext uri="{BB962C8B-B14F-4D97-AF65-F5344CB8AC3E}">
        <p14:creationId xmlns:p14="http://schemas.microsoft.com/office/powerpoint/2010/main" val="99118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1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325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4464" y="6120245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Parisine</a:t>
            </a:r>
            <a:r>
              <a:rPr lang="fr-FR" dirty="0"/>
              <a:t> – Métro de Paris</a:t>
            </a:r>
          </a:p>
        </p:txBody>
      </p:sp>
    </p:spTree>
    <p:extLst>
      <p:ext uri="{BB962C8B-B14F-4D97-AF65-F5344CB8AC3E}">
        <p14:creationId xmlns:p14="http://schemas.microsoft.com/office/powerpoint/2010/main" val="1091610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98" y="2130425"/>
            <a:ext cx="8617016" cy="2868675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 3 - Adéquation</a:t>
            </a:r>
          </a:p>
        </p:txBody>
      </p:sp>
    </p:spTree>
    <p:extLst>
      <p:ext uri="{BB962C8B-B14F-4D97-AF65-F5344CB8AC3E}">
        <p14:creationId xmlns:p14="http://schemas.microsoft.com/office/powerpoint/2010/main" val="80017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e message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25" r="-77325"/>
          <a:stretch>
            <a:fillRect/>
          </a:stretch>
        </p:blipFill>
        <p:spPr>
          <a:xfrm>
            <a:off x="-607675" y="351288"/>
            <a:ext cx="10762559" cy="5918993"/>
          </a:xfrm>
        </p:spPr>
      </p:pic>
    </p:spTree>
    <p:extLst>
      <p:ext uri="{BB962C8B-B14F-4D97-AF65-F5344CB8AC3E}">
        <p14:creationId xmlns:p14="http://schemas.microsoft.com/office/powerpoint/2010/main" val="23252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62546" cy="2805889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Adéquation au sujet</a:t>
            </a:r>
          </a:p>
        </p:txBody>
      </p:sp>
      <p:pic>
        <p:nvPicPr>
          <p:cNvPr id="6" name="Image 5" descr="adequation suj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23" y="274637"/>
            <a:ext cx="4816444" cy="62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9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62546" cy="2805889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Adéquation historique</a:t>
            </a:r>
          </a:p>
        </p:txBody>
      </p:sp>
      <p:pic>
        <p:nvPicPr>
          <p:cNvPr id="3" name="Image 2" descr="adequation historiq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39" y="232971"/>
            <a:ext cx="5109922" cy="632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62546" cy="2805889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Adéquation sensible</a:t>
            </a:r>
          </a:p>
        </p:txBody>
      </p:sp>
      <p:pic>
        <p:nvPicPr>
          <p:cNvPr id="4" name="Image 3" descr="adequation sens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68" y="207170"/>
            <a:ext cx="5121212" cy="64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8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262546" cy="2805889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Adéquation associatif</a:t>
            </a:r>
          </a:p>
        </p:txBody>
      </p:sp>
      <p:pic>
        <p:nvPicPr>
          <p:cNvPr id="3" name="Image 2" descr="adequation associa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54" y="255656"/>
            <a:ext cx="4751848" cy="64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 4 - Fonderies historiques</a:t>
            </a:r>
            <a:br>
              <a:rPr lang="fr-FR" dirty="0">
                <a:latin typeface="Raleway Light" panose="020B0403030101060003" pitchFamily="34" charset="77"/>
              </a:rPr>
            </a:br>
            <a:r>
              <a:rPr lang="fr-FR" dirty="0">
                <a:latin typeface="Raleway Light" panose="020B0403030101060003" pitchFamily="34" charset="77"/>
              </a:rPr>
              <a:t>et contemporaines</a:t>
            </a:r>
          </a:p>
        </p:txBody>
      </p:sp>
    </p:spTree>
    <p:extLst>
      <p:ext uri="{BB962C8B-B14F-4D97-AF65-F5344CB8AC3E}">
        <p14:creationId xmlns:p14="http://schemas.microsoft.com/office/powerpoint/2010/main" val="875768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aleway Light" panose="020B0403030101060003" pitchFamily="34" charset="77"/>
              </a:rPr>
              <a:t>Herman Berthold</a:t>
            </a:r>
            <a:endParaRPr lang="fr-FR" dirty="0">
              <a:latin typeface="Raleway Light" panose="020B0403030101060003" pitchFamily="34" charset="77"/>
            </a:endParaRPr>
          </a:p>
        </p:txBody>
      </p:sp>
      <p:pic>
        <p:nvPicPr>
          <p:cNvPr id="4" name="Espace réservé du contenu 3" descr="AkzidenzGroteskspecAIB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6" r="-57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3227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aleway Light" panose="020B0403030101060003" pitchFamily="34" charset="77"/>
              </a:rPr>
              <a:t>ATF</a:t>
            </a:r>
            <a:br>
              <a:rPr lang="fr-FR" dirty="0">
                <a:latin typeface="Raleway Light" panose="020B0403030101060003" pitchFamily="34" charset="77"/>
              </a:rPr>
            </a:br>
            <a:r>
              <a:rPr lang="nl-NL" dirty="0">
                <a:latin typeface="Raleway Light" panose="020B0403030101060003" pitchFamily="34" charset="77"/>
              </a:rPr>
              <a:t>American Type </a:t>
            </a:r>
            <a:r>
              <a:rPr lang="nl-NL" dirty="0" err="1">
                <a:latin typeface="Raleway Light" panose="020B0403030101060003" pitchFamily="34" charset="77"/>
              </a:rPr>
              <a:t>Fonders</a:t>
            </a:r>
            <a:r>
              <a:rPr lang="nl-NL" dirty="0">
                <a:latin typeface="Raleway Light" panose="020B0403030101060003" pitchFamily="34" charset="77"/>
              </a:rPr>
              <a:t> </a:t>
            </a:r>
            <a:endParaRPr lang="fr-FR" dirty="0">
              <a:latin typeface="Raleway Light" panose="020B0403030101060003" pitchFamily="34" charset="77"/>
            </a:endParaRPr>
          </a:p>
        </p:txBody>
      </p:sp>
      <p:pic>
        <p:nvPicPr>
          <p:cNvPr id="4" name="Espace réservé du contenu 3" descr="Broadway_colecc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98" r="-23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6060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aleway Light" panose="020B0403030101060003" pitchFamily="34" charset="77"/>
              </a:rPr>
              <a:t>ATF</a:t>
            </a:r>
            <a:br>
              <a:rPr lang="fr-FR" dirty="0">
                <a:latin typeface="Raleway Light" panose="020B0403030101060003" pitchFamily="34" charset="77"/>
              </a:rPr>
            </a:br>
            <a:r>
              <a:rPr lang="nl-NL" dirty="0">
                <a:latin typeface="Raleway Light" panose="020B0403030101060003" pitchFamily="34" charset="77"/>
              </a:rPr>
              <a:t>American Type </a:t>
            </a:r>
            <a:r>
              <a:rPr lang="nl-NL" dirty="0" err="1">
                <a:latin typeface="Raleway Light" panose="020B0403030101060003" pitchFamily="34" charset="77"/>
              </a:rPr>
              <a:t>Fonders</a:t>
            </a:r>
            <a:r>
              <a:rPr lang="nl-NL" dirty="0">
                <a:latin typeface="Raleway Light" panose="020B0403030101060003" pitchFamily="34" charset="77"/>
              </a:rPr>
              <a:t> </a:t>
            </a:r>
            <a:endParaRPr lang="fr-FR" dirty="0">
              <a:latin typeface="Raleway Light" panose="020B0403030101060003" pitchFamily="34" charset="77"/>
            </a:endParaRPr>
          </a:p>
        </p:txBody>
      </p:sp>
      <p:pic>
        <p:nvPicPr>
          <p:cNvPr id="4" name="Espace réservé du contenu 3" descr="BSSpe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6" r="-57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11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aleway Light" panose="020B0403030101060003" pitchFamily="34" charset="77"/>
              </a:rPr>
              <a:t>ATF</a:t>
            </a:r>
            <a:br>
              <a:rPr lang="fr-FR" dirty="0">
                <a:latin typeface="Raleway Light" panose="020B0403030101060003" pitchFamily="34" charset="77"/>
              </a:rPr>
            </a:br>
            <a:r>
              <a:rPr lang="nl-NL" dirty="0">
                <a:latin typeface="Raleway Light" panose="020B0403030101060003" pitchFamily="34" charset="77"/>
              </a:rPr>
              <a:t>American Type </a:t>
            </a:r>
            <a:r>
              <a:rPr lang="nl-NL" dirty="0" err="1">
                <a:latin typeface="Raleway Light" panose="020B0403030101060003" pitchFamily="34" charset="77"/>
              </a:rPr>
              <a:t>Fonders</a:t>
            </a:r>
            <a:r>
              <a:rPr lang="nl-NL" dirty="0">
                <a:latin typeface="Raleway Light" panose="020B0403030101060003" pitchFamily="34" charset="77"/>
              </a:rPr>
              <a:t> </a:t>
            </a:r>
            <a:endParaRPr lang="fr-FR" dirty="0"/>
          </a:p>
        </p:txBody>
      </p:sp>
      <p:pic>
        <p:nvPicPr>
          <p:cNvPr id="4" name="Espace réservé du contenu 3" descr="FranklinGothicS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6" r="-57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920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aleway Light" panose="020B0403030101060003" pitchFamily="34" charset="77"/>
              </a:rPr>
              <a:t>ATF</a:t>
            </a:r>
            <a:br>
              <a:rPr lang="fr-FR" dirty="0">
                <a:latin typeface="Raleway Light" panose="020B0403030101060003" pitchFamily="34" charset="77"/>
              </a:rPr>
            </a:br>
            <a:r>
              <a:rPr lang="nl-NL" dirty="0">
                <a:latin typeface="Raleway Light" panose="020B0403030101060003" pitchFamily="34" charset="77"/>
              </a:rPr>
              <a:t>American Type </a:t>
            </a:r>
            <a:r>
              <a:rPr lang="nl-NL" dirty="0" err="1">
                <a:latin typeface="Raleway Light" panose="020B0403030101060003" pitchFamily="34" charset="77"/>
              </a:rPr>
              <a:t>Fonders</a:t>
            </a:r>
            <a:r>
              <a:rPr lang="nl-NL" dirty="0">
                <a:latin typeface="Raleway Light" panose="020B0403030101060003" pitchFamily="34" charset="77"/>
              </a:rPr>
              <a:t> </a:t>
            </a:r>
            <a:endParaRPr lang="fr-FR" dirty="0"/>
          </a:p>
        </p:txBody>
      </p:sp>
      <p:pic>
        <p:nvPicPr>
          <p:cNvPr id="4" name="Espace réservé du contenu 3" descr="OCR-A_S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6" r="-57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891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caractère sur-mesure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7" t="-130" r="-251" b="-1990"/>
          <a:stretch/>
        </p:blipFill>
        <p:spPr>
          <a:xfrm>
            <a:off x="297234" y="1675375"/>
            <a:ext cx="4613656" cy="462193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659" y="2747253"/>
            <a:ext cx="3716384" cy="300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0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Raleway Light" panose="020B0403030101060003" pitchFamily="34" charset="77"/>
              </a:rPr>
              <a:t>Deberny</a:t>
            </a:r>
            <a:r>
              <a:rPr lang="fr-FR" dirty="0">
                <a:latin typeface="Raleway Light" panose="020B0403030101060003" pitchFamily="34" charset="77"/>
              </a:rPr>
              <a:t> et </a:t>
            </a:r>
            <a:r>
              <a:rPr lang="fr-FR" dirty="0" err="1">
                <a:latin typeface="Raleway Light" panose="020B0403030101060003" pitchFamily="34" charset="77"/>
              </a:rPr>
              <a:t>Peignot</a:t>
            </a:r>
            <a:endParaRPr lang="fr-FR" dirty="0">
              <a:latin typeface="Raleway Light" panose="020B0403030101060003" pitchFamily="34" charset="77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8" r="851"/>
          <a:stretch/>
        </p:blipFill>
        <p:spPr>
          <a:xfrm>
            <a:off x="522387" y="1600200"/>
            <a:ext cx="4476304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47" y="1681267"/>
            <a:ext cx="2799221" cy="44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8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Raleway Light" panose="020B0403030101060003" pitchFamily="34" charset="77"/>
              </a:rPr>
              <a:t>Deberny</a:t>
            </a:r>
            <a:r>
              <a:rPr lang="fr-FR" dirty="0">
                <a:latin typeface="Raleway Light" panose="020B0403030101060003" pitchFamily="34" charset="77"/>
              </a:rPr>
              <a:t> et </a:t>
            </a:r>
            <a:r>
              <a:rPr lang="fr-FR" dirty="0" err="1">
                <a:latin typeface="Raleway Light" panose="020B0403030101060003" pitchFamily="34" charset="77"/>
              </a:rPr>
              <a:t>Peignot</a:t>
            </a:r>
            <a:endParaRPr lang="fr-FR" dirty="0">
              <a:latin typeface="Raleway Light" panose="020B0403030101060003" pitchFamily="34" charset="77"/>
            </a:endParaRPr>
          </a:p>
        </p:txBody>
      </p:sp>
      <p:pic>
        <p:nvPicPr>
          <p:cNvPr id="4" name="Espace réservé du contenu 3" descr="cassandre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79" r="-97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958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Olive</a:t>
            </a:r>
          </a:p>
        </p:txBody>
      </p:sp>
      <p:pic>
        <p:nvPicPr>
          <p:cNvPr id="4" name="Espace réservé du contenu 3" descr="Roger-Excoffon-banc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79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Olive</a:t>
            </a:r>
            <a:endParaRPr lang="fr-FR" dirty="0"/>
          </a:p>
        </p:txBody>
      </p:sp>
      <p:pic>
        <p:nvPicPr>
          <p:cNvPr id="4" name="Espace réservé du contenu 3" descr="Roger-Excoffon-dia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592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Olive</a:t>
            </a:r>
            <a:endParaRPr lang="fr-FR" dirty="0"/>
          </a:p>
        </p:txBody>
      </p:sp>
      <p:pic>
        <p:nvPicPr>
          <p:cNvPr id="4" name="Espace réservé du contenu 3" descr="Roger-Excoffon-mistr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5511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Raleway Light" panose="020B0403030101060003" pitchFamily="34" charset="77"/>
              </a:rPr>
              <a:t>Typofondrie</a:t>
            </a:r>
            <a:endParaRPr lang="fr-FR" dirty="0">
              <a:latin typeface="Raleway Light" panose="020B0403030101060003" pitchFamily="34" charset="77"/>
            </a:endParaRPr>
          </a:p>
        </p:txBody>
      </p:sp>
      <p:pic>
        <p:nvPicPr>
          <p:cNvPr id="4" name="Espace réservé du contenu 3" descr="ParisineSpe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367" r="-57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1295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Caslon</a:t>
            </a:r>
          </a:p>
        </p:txBody>
      </p:sp>
      <p:pic>
        <p:nvPicPr>
          <p:cNvPr id="4" name="Espace réservé du contenu 3" descr="CaslonSpe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28" r="-574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466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aleway Light" panose="020B0403030101060003" pitchFamily="34" charset="77"/>
              </a:rPr>
              <a:t>Haas</a:t>
            </a:r>
          </a:p>
        </p:txBody>
      </p:sp>
      <p:pic>
        <p:nvPicPr>
          <p:cNvPr id="4" name="Espace réservé du contenu 3" descr="396px-HelveticaSpecimenCH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446" r="-57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731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66" y="3543291"/>
            <a:ext cx="4020899" cy="2513061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61" r="-2042"/>
          <a:stretch/>
        </p:blipFill>
        <p:spPr>
          <a:xfrm>
            <a:off x="457200" y="1375123"/>
            <a:ext cx="1170864" cy="120483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82" y="1375123"/>
            <a:ext cx="3073518" cy="6900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19" y="1159815"/>
            <a:ext cx="3128930" cy="15644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92" y="3985315"/>
            <a:ext cx="1658985" cy="16589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1665" y="4053324"/>
            <a:ext cx="3091897" cy="8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098" y="2130425"/>
            <a:ext cx="8617016" cy="2868675"/>
          </a:xfrm>
        </p:spPr>
        <p:txBody>
          <a:bodyPr/>
          <a:lstStyle/>
          <a:p>
            <a:r>
              <a:rPr lang="fr-FR" dirty="0">
                <a:latin typeface="Raleway Light" panose="020B0403030101060003" pitchFamily="34" charset="77"/>
              </a:rPr>
              <a:t> 1 - Sens &amp; Typographie</a:t>
            </a:r>
          </a:p>
        </p:txBody>
      </p:sp>
    </p:spTree>
    <p:extLst>
      <p:ext uri="{BB962C8B-B14F-4D97-AF65-F5344CB8AC3E}">
        <p14:creationId xmlns:p14="http://schemas.microsoft.com/office/powerpoint/2010/main" val="324689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ttps://i.pinimg.com/564x/74/d0/01/74d001d40f491cd0ac62d1345005fd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29" y="-4572000"/>
            <a:ext cx="52959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3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ttp://img.blogduwebdesign.com/articles/1859/affiches-typographi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04" y="-131240"/>
            <a:ext cx="4939392" cy="69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2293"/>
            <a:ext cx="3853542" cy="6840036"/>
          </a:xfrm>
        </p:spPr>
      </p:pic>
    </p:spTree>
    <p:extLst>
      <p:ext uri="{BB962C8B-B14F-4D97-AF65-F5344CB8AC3E}">
        <p14:creationId xmlns:p14="http://schemas.microsoft.com/office/powerpoint/2010/main" val="137983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ttps://i.guim.co.uk/img/static/sys-images/Guardian/Pix/Gallery_Images/2010/8/27/1282918442379/PUNK-PO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220436"/>
            <a:ext cx="3810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4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a typo appuie le sens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3464" y="-1080283"/>
            <a:ext cx="6244716" cy="89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22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88</Words>
  <Application>Microsoft Macintosh PowerPoint</Application>
  <PresentationFormat>Affichage à l'écran (4:3)</PresentationFormat>
  <Paragraphs>26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Raleway Light</vt:lpstr>
      <vt:lpstr>Thème Office</vt:lpstr>
      <vt:lpstr>Présentation PowerPoint</vt:lpstr>
      <vt:lpstr>Présentation PowerPoint</vt:lpstr>
      <vt:lpstr>Premier caractère sur-mesure</vt:lpstr>
      <vt:lpstr> 1 - Sens &amp; Typographie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2 - La typo comme identité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3 - Adéquation</vt:lpstr>
      <vt:lpstr>Adéquation au sujet</vt:lpstr>
      <vt:lpstr>Adéquation historique</vt:lpstr>
      <vt:lpstr>Adéquation sensible</vt:lpstr>
      <vt:lpstr>Adéquation associatif</vt:lpstr>
      <vt:lpstr> 4 - Fonderies historiques et contemporaines</vt:lpstr>
      <vt:lpstr>Herman Berthold</vt:lpstr>
      <vt:lpstr>ATF American Type Fonders </vt:lpstr>
      <vt:lpstr>ATF American Type Fonders </vt:lpstr>
      <vt:lpstr>ATF American Type Fonders </vt:lpstr>
      <vt:lpstr>ATF American Type Fonders </vt:lpstr>
      <vt:lpstr>Deberny et Peignot</vt:lpstr>
      <vt:lpstr>Deberny et Peignot</vt:lpstr>
      <vt:lpstr>Olive</vt:lpstr>
      <vt:lpstr>Olive</vt:lpstr>
      <vt:lpstr>Olive</vt:lpstr>
      <vt:lpstr>Typofondrie</vt:lpstr>
      <vt:lpstr>Caslon</vt:lpstr>
      <vt:lpstr>Haas</vt:lpstr>
      <vt:lpstr>Présentation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1-Choix du caractère</dc:title>
  <dc:creator>Kick  </dc:creator>
  <cp:lastModifiedBy>TURPEAU Kevin</cp:lastModifiedBy>
  <cp:revision>16</cp:revision>
  <dcterms:created xsi:type="dcterms:W3CDTF">2015-09-10T10:37:22Z</dcterms:created>
  <dcterms:modified xsi:type="dcterms:W3CDTF">2023-09-13T09:59:52Z</dcterms:modified>
</cp:coreProperties>
</file>